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E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94671" autoAdjust="0"/>
  </p:normalViewPr>
  <p:slideViewPr>
    <p:cSldViewPr>
      <p:cViewPr varScale="1">
        <p:scale>
          <a:sx n="36" d="100"/>
          <a:sy n="36" d="100"/>
        </p:scale>
        <p:origin x="-84" y="-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Triángulo isósceles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CCD78B2D-0640-4028-A8AC-840E65A35E22}" type="datetimeFigureOut">
              <a:rPr lang="es-ES"/>
              <a:pPr>
                <a:defRPr/>
              </a:pPr>
              <a:t>15/03/2010</a:t>
            </a:fld>
            <a:endParaRPr lang="es-ES"/>
          </a:p>
        </p:txBody>
      </p:sp>
      <p:sp>
        <p:nvSpPr>
          <p:cNvPr id="6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0C2D09-8EA3-4701-9184-1FE3E1DB02E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0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96FAB-F30E-4DC9-9203-D45A21C83FF1}" type="datetimeFigureOut">
              <a:rPr lang="es-ES"/>
              <a:pPr>
                <a:defRPr/>
              </a:pPr>
              <a:t>15/03/2010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E1612-AC20-4B59-84CE-90476C38CD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0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BB8A0-4F16-4B9B-9F38-831913F8930D}" type="datetimeFigureOut">
              <a:rPr lang="es-ES"/>
              <a:pPr>
                <a:defRPr/>
              </a:pPr>
              <a:t>15/03/2010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808DC-DB34-49C4-BACC-F9A50CF9517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0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40D1A-1208-4866-B7F7-58D101B628E0}" type="datetimeFigureOut">
              <a:rPr lang="es-ES"/>
              <a:pPr>
                <a:defRPr/>
              </a:pPr>
              <a:t>15/03/2010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74ACE-6356-4E62-B91A-20B7AFFDB08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0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Triángulo rectángulo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7 Triángulo isósceles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10 Conector recto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9 Conector recto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E211B-0751-42E1-B171-919CB9F8A883}" type="datetimeFigureOut">
              <a:rPr lang="es-ES"/>
              <a:pPr>
                <a:defRPr/>
              </a:pPr>
              <a:t>15/03/2010</a:t>
            </a:fld>
            <a:endParaRPr lang="es-E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53698-C908-49B8-AB2A-B398A2B753C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0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Triángulo rectángulo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7 Conector recto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8 Conector recto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1F0DF-B532-4EBA-90CA-399B341C0D11}" type="datetimeFigureOut">
              <a:rPr lang="es-ES"/>
              <a:pPr>
                <a:defRPr/>
              </a:pPr>
              <a:t>15/03/2010</a:t>
            </a:fld>
            <a:endParaRPr lang="es-ES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60A31-2916-4F7F-B13C-D06A8E98FC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98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98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98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98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98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98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2C66F-189A-46BC-A71F-191F309FE661}" type="datetimeFigureOut">
              <a:rPr lang="es-ES"/>
              <a:pPr>
                <a:defRPr/>
              </a:pPr>
              <a:t>15/03/2010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F0BBB9D1-AF43-49C6-990E-9C2AB8816D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0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49FC4-4A2A-46B2-9986-669EC447E25E}" type="datetimeFigureOut">
              <a:rPr lang="es-ES"/>
              <a:pPr>
                <a:defRPr/>
              </a:pPr>
              <a:t>15/03/2010</a:t>
            </a:fld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E7EF6-8A19-4FC8-99AE-C07E7EB159F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0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4F598-A4CD-4572-A78A-2950CFBA6AD7}" type="datetimeFigureOut">
              <a:rPr lang="es-ES"/>
              <a:pPr>
                <a:defRPr/>
              </a:pPr>
              <a:t>15/03/2010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01C33-30DB-42BE-83F5-7DB6118D8F2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0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58545878-8031-4A23-8DBE-EDB2A67D9AC1}" type="datetimeFigureOut">
              <a:rPr lang="es-ES"/>
              <a:pPr>
                <a:defRPr/>
              </a:pPr>
              <a:t>15/03/2010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634E9F83-3D2B-445C-B510-57474FF64D4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0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D38462F5-1B03-4BF2-8A2C-BE49E2411382}" type="datetimeFigureOut">
              <a:rPr lang="es-ES"/>
              <a:pPr>
                <a:defRPr/>
              </a:pPr>
              <a:t>15/03/2010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2A21480C-4014-46FB-8A6C-52CE44FF150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0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0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4630993-0E67-4E7F-B081-A6235542E932}" type="datetimeFigureOut">
              <a:rPr lang="es-ES"/>
              <a:pPr>
                <a:defRPr/>
              </a:pPr>
              <a:t>15/03/2010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EBB30F7-16E7-4604-9B50-F1B9E7D60D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899" r:id="rId6"/>
    <p:sldLayoutId id="2147483898" r:id="rId7"/>
    <p:sldLayoutId id="2147483905" r:id="rId8"/>
    <p:sldLayoutId id="2147483906" r:id="rId9"/>
    <p:sldLayoutId id="2147483897" r:id="rId10"/>
    <p:sldLayoutId id="2147483896" r:id="rId11"/>
  </p:sldLayoutIdLst>
  <p:transition spd="slow" advClick="0" advTm="10000">
    <p:wedge/>
  </p:transition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E9D17F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E9D17F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E9D17F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E9D17F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E9D17F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E9D17F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E9D17F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E9D17F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E9D17F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DCCEA0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Los Dutti</a:t>
            </a:r>
            <a:endParaRPr lang="es-ES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3314" name="2 Subtítulo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/>
          <a:lstStyle/>
          <a:p>
            <a:r>
              <a:rPr lang="es-ES" dirty="0" smtClean="0"/>
              <a:t>S.Coop</a:t>
            </a:r>
          </a:p>
        </p:txBody>
      </p:sp>
      <p:pic>
        <p:nvPicPr>
          <p:cNvPr id="13315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57813" y="2286000"/>
            <a:ext cx="3271837" cy="1358900"/>
          </a:xfrm>
        </p:spPr>
      </p:pic>
    </p:spTree>
  </p:cSld>
  <p:clrMapOvr>
    <a:masterClrMapping/>
  </p:clrMapOvr>
  <p:transition spd="slow" advTm="8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s-ES" b="1" dirty="0" smtClean="0">
                <a:ln>
                  <a:noFill/>
                </a:ln>
                <a:effectLst/>
                <a:latin typeface="Comic Sans MS" pitchFamily="66" charset="0"/>
              </a:rPr>
              <a:t>Queso Afuega´l pitu:ref-01</a:t>
            </a:r>
            <a:r>
              <a:rPr lang="es-ES" dirty="0" smtClean="0">
                <a:ln>
                  <a:noFill/>
                </a:ln>
                <a:effectLst/>
              </a:rPr>
              <a:t> </a:t>
            </a:r>
          </a:p>
        </p:txBody>
      </p:sp>
      <p:pic>
        <p:nvPicPr>
          <p:cNvPr id="14338" name="4 Marcador de contenido" descr="Queso%20Afuega%27l%20pitu%20rojo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2636838"/>
            <a:ext cx="4038600" cy="2693987"/>
          </a:xfrm>
        </p:spPr>
      </p:pic>
      <p:sp>
        <p:nvSpPr>
          <p:cNvPr id="14339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882775"/>
            <a:ext cx="4038600" cy="4572000"/>
          </a:xfrm>
        </p:spPr>
        <p:txBody>
          <a:bodyPr/>
          <a:lstStyle/>
          <a:p>
            <a:r>
              <a:rPr lang="es-ES" dirty="0" smtClean="0"/>
              <a:t>Queso elaborado con leche de vaca de diversas ganaderías. Producto típico del centro de Asturias.</a:t>
            </a:r>
          </a:p>
          <a:p>
            <a:r>
              <a:rPr lang="es-ES" dirty="0" smtClean="0"/>
              <a:t>Peso aproximado: 325 gr.</a:t>
            </a:r>
          </a:p>
          <a:p>
            <a:r>
              <a:rPr lang="es-ES" dirty="0" smtClean="0"/>
              <a:t>Precio: 4.50€</a:t>
            </a:r>
          </a:p>
        </p:txBody>
      </p:sp>
    </p:spTree>
  </p:cSld>
  <p:clrMapOvr>
    <a:masterClrMapping/>
  </p:clrMapOvr>
  <p:transition spd="slow" advClick="0" advTm="8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694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accel="100000" fill="hold">
                                          <p:stCondLst>
                                            <p:cond delay="269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694" decel="100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accel="100000" fill="hold">
                                          <p:stCondLst>
                                            <p:cond delay="269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694" decel="100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accel="100000" fill="hold">
                                          <p:stCondLst>
                                            <p:cond delay="269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694" decel="100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" accel="100000" fill="hold">
                                          <p:stCondLst>
                                            <p:cond delay="269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s-ES" b="1" dirty="0" smtClean="0">
                <a:ln>
                  <a:noFill/>
                </a:ln>
                <a:effectLst/>
                <a:latin typeface="Comic Sans MS" pitchFamily="66" charset="0"/>
              </a:rPr>
              <a:t>Bonito del norte:ref-02</a:t>
            </a:r>
            <a:r>
              <a:rPr lang="es-ES" dirty="0" smtClean="0">
                <a:ln>
                  <a:noFill/>
                </a:ln>
                <a:effectLst/>
              </a:rPr>
              <a:t> </a:t>
            </a:r>
          </a:p>
        </p:txBody>
      </p:sp>
      <p:pic>
        <p:nvPicPr>
          <p:cNvPr id="15362" name="4 Marcador de contenido" descr="bonito_norte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654300"/>
            <a:ext cx="4038600" cy="3028950"/>
          </a:xfrm>
        </p:spPr>
      </p:pic>
      <p:sp>
        <p:nvSpPr>
          <p:cNvPr id="15363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882775"/>
            <a:ext cx="4038600" cy="4572000"/>
          </a:xfrm>
        </p:spPr>
        <p:txBody>
          <a:bodyPr/>
          <a:lstStyle/>
          <a:p>
            <a:r>
              <a:rPr lang="es-ES" dirty="0" smtClean="0"/>
              <a:t>Bonito del norte elaborado con aceite de oliva,</a:t>
            </a:r>
          </a:p>
          <a:p>
            <a:r>
              <a:rPr lang="es-ES" dirty="0" smtClean="0"/>
              <a:t>Procedencia: Gijón</a:t>
            </a:r>
          </a:p>
          <a:p>
            <a:r>
              <a:rPr lang="es-ES" dirty="0" smtClean="0"/>
              <a:t>Peso: 950 gr.</a:t>
            </a:r>
          </a:p>
          <a:p>
            <a:r>
              <a:rPr lang="es-ES" dirty="0" smtClean="0"/>
              <a:t>Precio: 19.75€</a:t>
            </a:r>
          </a:p>
        </p:txBody>
      </p:sp>
    </p:spTree>
  </p:cSld>
  <p:clrMapOvr>
    <a:masterClrMapping/>
  </p:clrMapOvr>
  <p:transition spd="slow" advClick="0" advTm="8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694" decel="100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accel="100000" fill="hold">
                                          <p:stCondLst>
                                            <p:cond delay="269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694" decel="100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accel="100000" fill="hold">
                                          <p:stCondLst>
                                            <p:cond delay="269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694" decel="100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accel="100000" fill="hold">
                                          <p:stCondLst>
                                            <p:cond delay="269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694" decel="100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accel="100000" fill="hold">
                                          <p:stCondLst>
                                            <p:cond delay="269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indent="0" algn="ctr"/>
            <a:r>
              <a:rPr lang="es-ES" b="1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Fabada asturiana:ref-03</a:t>
            </a:r>
          </a:p>
        </p:txBody>
      </p:sp>
      <p:sp>
        <p:nvSpPr>
          <p:cNvPr id="17411" name="3 Marcador de contenido"/>
          <p:cNvSpPr>
            <a:spLocks noGrp="1"/>
          </p:cNvSpPr>
          <p:nvPr>
            <p:ph sz="half" idx="2"/>
          </p:nvPr>
        </p:nvSpPr>
        <p:spPr>
          <a:xfrm>
            <a:off x="4500563" y="1989138"/>
            <a:ext cx="4038600" cy="4525962"/>
          </a:xfrm>
          <a:noFill/>
        </p:spPr>
        <p:txBody>
          <a:bodyPr/>
          <a:lstStyle/>
          <a:p>
            <a:r>
              <a:rPr lang="es-ES" dirty="0" smtClean="0"/>
              <a:t>Ingredientes: chorizo, morcilla asturiana, panceta, lacón y alubias blancas. </a:t>
            </a:r>
          </a:p>
          <a:p>
            <a:r>
              <a:rPr lang="es-ES" dirty="0" smtClean="0"/>
              <a:t>Lista para cocinar. </a:t>
            </a:r>
          </a:p>
          <a:p>
            <a:r>
              <a:rPr lang="es-ES" dirty="0" smtClean="0"/>
              <a:t>Incluye receta.</a:t>
            </a:r>
          </a:p>
          <a:p>
            <a:r>
              <a:rPr lang="es-ES_tradnl" dirty="0" smtClean="0"/>
              <a:t>Precio: 15€</a:t>
            </a:r>
            <a:endParaRPr lang="es-ES" dirty="0" smtClean="0"/>
          </a:p>
          <a:p>
            <a:endParaRPr lang="es-ES" dirty="0" smtClean="0"/>
          </a:p>
        </p:txBody>
      </p:sp>
      <p:pic>
        <p:nvPicPr>
          <p:cNvPr id="17413" name="Picture 5" descr="vacio_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 r="3647"/>
          <a:stretch>
            <a:fillRect/>
          </a:stretch>
        </p:blipFill>
        <p:spPr>
          <a:xfrm>
            <a:off x="539750" y="2565400"/>
            <a:ext cx="3816350" cy="3227388"/>
          </a:xfrm>
          <a:noFill/>
        </p:spPr>
      </p:pic>
    </p:spTree>
  </p:cSld>
  <p:clrMapOvr>
    <a:masterClrMapping/>
  </p:clrMapOvr>
  <p:transition spd="slow" advClick="0" advTm="8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694" decel="100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accel="100000" fill="hold">
                                          <p:stCondLst>
                                            <p:cond delay="269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694" decel="100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accel="100000" fill="hold">
                                          <p:stCondLst>
                                            <p:cond delay="269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694" decel="100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accel="100000" fill="hold">
                                          <p:stCondLst>
                                            <p:cond delay="269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694" decel="100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" accel="100000" fill="hold">
                                          <p:stCondLst>
                                            <p:cond delay="269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4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00" name="Rectangle 28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ES" b="1" dirty="0" smtClean="0">
                <a:ln>
                  <a:noFill/>
                </a:ln>
                <a:effectLst/>
                <a:latin typeface="Comic Sans MS" pitchFamily="66" charset="0"/>
              </a:rPr>
              <a:t>Paté de oricios:ref-04</a:t>
            </a:r>
          </a:p>
        </p:txBody>
      </p:sp>
      <p:sp>
        <p:nvSpPr>
          <p:cNvPr id="28702" name="Rectangle 30"/>
          <p:cNvSpPr>
            <a:spLocks noGrp="1"/>
          </p:cNvSpPr>
          <p:nvPr>
            <p:ph sz="half" idx="4294967295"/>
          </p:nvPr>
        </p:nvSpPr>
        <p:spPr>
          <a:xfrm>
            <a:off x="4500563" y="1989138"/>
            <a:ext cx="4038600" cy="4572000"/>
          </a:xfrm>
        </p:spPr>
        <p:txBody>
          <a:bodyPr/>
          <a:lstStyle/>
          <a:p>
            <a:r>
              <a:rPr lang="es-ES" sz="2600" dirty="0" smtClean="0"/>
              <a:t>Latas de paté de oricios "Agromar". </a:t>
            </a:r>
          </a:p>
          <a:p>
            <a:r>
              <a:rPr lang="es-ES" sz="2600" dirty="0" smtClean="0"/>
              <a:t>Procedencia: Gijón.</a:t>
            </a:r>
          </a:p>
          <a:p>
            <a:r>
              <a:rPr lang="es-ES_tradnl" sz="2600" dirty="0" smtClean="0"/>
              <a:t>Precio: 4.50€</a:t>
            </a:r>
            <a:endParaRPr lang="es-ES" sz="2600" dirty="0" smtClean="0"/>
          </a:p>
        </p:txBody>
      </p:sp>
      <p:pic>
        <p:nvPicPr>
          <p:cNvPr id="28703" name="Picture 31" descr="pate_oricios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2636838"/>
            <a:ext cx="3887788" cy="3028950"/>
          </a:xfrm>
        </p:spPr>
      </p:pic>
    </p:spTree>
  </p:cSld>
  <p:clrMapOvr>
    <a:masterClrMapping/>
  </p:clrMapOvr>
  <p:transition spd="slow" advClick="0" advTm="8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66667E-6 2.30342E-6 C 0.00695 -0.01342 0.01406 -0.02799 0.02101 -0.04672 C 0.03993 -0.09991 0.04497 -0.15194 0.03108 -0.16004 C 0.01702 -0.16929 -0.01007 -0.13206 -0.02899 -0.07863 C -0.03906 -0.05065 -0.04496 -0.02405 -0.04705 -0.00393 C -0.05 0.01202 -0.05104 0.02798 -0.05104 0.04671 C -0.05104 0.10661 -0.03802 0.1561 -0.02291 0.1561 C -0.00798 0.1561 0.00504 0.10661 0.00504 0.04671 C 0.00504 0.01873 0.00209 -0.0081 -0.00295 -0.0266 C -0.00503 -0.04279 -0.01007 -0.0599 -0.01597 -0.07725 C -0.03594 -0.13206 -0.06302 -0.16929 -0.07708 -0.16004 C -0.09097 -0.15056 -0.08594 -0.09991 -0.06597 -0.04533 C -0.05798 -0.01989 -0.04705 0.00139 -0.03594 0.01596 C -0.02795 0.02937 -0.01892 0.04139 -0.00694 0.05342 C 0.02899 0.09204 0.06493 0.10939 0.075 0.09343 C 0.08403 0.07724 0.06406 0.0333 0.02795 -0.00393 C 0.01302 -0.01989 -0.00295 -0.03192 -0.01597 -0.04001 C -0.02795 -0.04811 -0.04305 -0.05481 -0.05903 -0.05898 C -0.10295 -0.07193 -0.14097 -0.06799 -0.14392 -0.04672 C -0.14791 -0.0266 -0.11493 2.30342E-6 -0.07101 0.01341 C -0.05104 0.01873 -0.03194 0.02127 -0.01701 0.01989 C -0.00399 0.01989 0.01007 0.01734 0.025 0.01341 C 0.06893 2.30342E-6 0.10209 -0.02799 0.09792 -0.04811 C 0.09497 -0.06799 0.05695 -0.07331 0.01302 -0.0599 C -0.00798 -0.05343 -0.02708 -0.04394 -0.03993 -0.0333 C -0.05104 -0.02544 -0.06198 -0.01596 -0.07396 -0.00393 C -0.10903 0.03469 -0.13003 0.07724 -0.11996 0.09343 C -0.11094 0.10939 -0.07396 0.09204 -0.03906 0.05435 C -0.02205 0.03608 -0.00798 0.01734 -1.66667E-6 2.30342E-6 Z " pathEditMode="relative" rAng="0" ptsTypes="fffffffffffffffffffffffffffff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-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8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8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694" decel="100000" fill="hold"/>
                                        <p:tgtEl>
                                          <p:spTgt spid="28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accel="100000" fill="hold">
                                          <p:stCondLst>
                                            <p:cond delay="2694"/>
                                          </p:stCondLst>
                                        </p:cTn>
                                        <p:tgtEl>
                                          <p:spTgt spid="28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8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8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694" decel="100000" fill="hold"/>
                                        <p:tgtEl>
                                          <p:spTgt spid="28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accel="100000" fill="hold">
                                          <p:stCondLst>
                                            <p:cond delay="2694"/>
                                          </p:stCondLst>
                                        </p:cTn>
                                        <p:tgtEl>
                                          <p:spTgt spid="28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28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8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694" decel="100000" fill="hold"/>
                                        <p:tgtEl>
                                          <p:spTgt spid="28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accel="100000" fill="hold">
                                          <p:stCondLst>
                                            <p:cond delay="2694"/>
                                          </p:stCondLst>
                                        </p:cTn>
                                        <p:tgtEl>
                                          <p:spTgt spid="28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98" decel="1000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0" grpId="0"/>
      <p:bldP spid="2870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Rectangle 6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ES" b="1" dirty="0" smtClean="0">
                <a:ln>
                  <a:noFill/>
                </a:ln>
                <a:effectLst/>
                <a:latin typeface="Comic Sans MS" pitchFamily="66" charset="0"/>
              </a:rPr>
              <a:t>Salsa chumichurri:ref-05</a:t>
            </a:r>
            <a:r>
              <a:rPr lang="es-ES" dirty="0" smtClean="0">
                <a:ln>
                  <a:noFill/>
                </a:ln>
                <a:effectLst/>
                <a:latin typeface="Comic Sans MS" pitchFamily="66" charset="0"/>
              </a:rPr>
              <a:t> </a:t>
            </a:r>
          </a:p>
        </p:txBody>
      </p:sp>
      <p:sp>
        <p:nvSpPr>
          <p:cNvPr id="40968" name="Rectangle 8"/>
          <p:cNvSpPr>
            <a:spLocks noGrp="1"/>
          </p:cNvSpPr>
          <p:nvPr>
            <p:ph sz="half" idx="4294967295"/>
          </p:nvPr>
        </p:nvSpPr>
        <p:spPr>
          <a:xfrm>
            <a:off x="4643438" y="1916113"/>
            <a:ext cx="4038600" cy="4572000"/>
          </a:xfrm>
        </p:spPr>
        <p:txBody>
          <a:bodyPr/>
          <a:lstStyle/>
          <a:p>
            <a:r>
              <a:rPr lang="es-ES" sz="2600" dirty="0" smtClean="0"/>
              <a:t>Salsa chumichurri dulce o picante El Hórreo (El Condado)</a:t>
            </a:r>
          </a:p>
          <a:p>
            <a:r>
              <a:rPr lang="es-ES_tradnl" sz="2600" dirty="0" smtClean="0"/>
              <a:t>Precio: 3.01€</a:t>
            </a:r>
            <a:endParaRPr lang="es-ES" sz="2600" dirty="0" smtClean="0"/>
          </a:p>
        </p:txBody>
      </p:sp>
      <p:pic>
        <p:nvPicPr>
          <p:cNvPr id="40969" name="Picture 9" descr="Chumichurri%20L'Horriu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2636838"/>
            <a:ext cx="4038600" cy="3028950"/>
          </a:xfrm>
        </p:spPr>
      </p:pic>
    </p:spTree>
  </p:cSld>
  <p:clrMapOvr>
    <a:masterClrMapping/>
  </p:clrMapOvr>
  <p:transition spd="slow" advClick="0" advTm="8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694" decel="100000" fill="hold"/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accel="100000" fill="hold">
                                          <p:stCondLst>
                                            <p:cond delay="2694"/>
                                          </p:stCondLst>
                                        </p:cTn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09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09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694" decel="100000" fill="hold"/>
                                        <p:tgtEl>
                                          <p:spTgt spid="409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accel="100000" fill="hold">
                                          <p:stCondLst>
                                            <p:cond delay="2694"/>
                                          </p:stCondLst>
                                        </p:cTn>
                                        <p:tgtEl>
                                          <p:spTgt spid="409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/>
      <p:bldP spid="4096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ES" b="1" dirty="0" smtClean="0">
                <a:ln>
                  <a:noFill/>
                </a:ln>
                <a:effectLst/>
                <a:latin typeface="Comic Sans MS" pitchFamily="66" charset="0"/>
              </a:rPr>
              <a:t>Llambionaes:ref-06</a:t>
            </a:r>
          </a:p>
        </p:txBody>
      </p:sp>
      <p:sp>
        <p:nvSpPr>
          <p:cNvPr id="44038" name="Rectangle 6"/>
          <p:cNvSpPr>
            <a:spLocks noGrp="1"/>
          </p:cNvSpPr>
          <p:nvPr>
            <p:ph sz="half" idx="4294967295"/>
          </p:nvPr>
        </p:nvSpPr>
        <p:spPr>
          <a:xfrm>
            <a:off x="4648200" y="1882775"/>
            <a:ext cx="4038600" cy="4572000"/>
          </a:xfrm>
        </p:spPr>
        <p:txBody>
          <a:bodyPr/>
          <a:lstStyle/>
          <a:p>
            <a:r>
              <a:rPr lang="es-ES" sz="2600" dirty="0" smtClean="0"/>
              <a:t>Caja con 16 dulces típicos asturianos (4 Casadielles al horno, 4 marañueles de Candás, 4 carayinos de aldea y 4 suspiros de Payares)</a:t>
            </a:r>
          </a:p>
          <a:p>
            <a:r>
              <a:rPr lang="es-ES_tradnl" sz="2600" dirty="0" smtClean="0"/>
              <a:t>Precio: 12€</a:t>
            </a:r>
            <a:endParaRPr lang="es-ES" sz="2600" dirty="0" smtClean="0"/>
          </a:p>
        </p:txBody>
      </p:sp>
      <p:pic>
        <p:nvPicPr>
          <p:cNvPr id="44039" name="Picture 7" descr="llambionaes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 r="5553"/>
          <a:stretch>
            <a:fillRect/>
          </a:stretch>
        </p:blipFill>
        <p:spPr>
          <a:xfrm>
            <a:off x="539750" y="2636838"/>
            <a:ext cx="3671888" cy="3455987"/>
          </a:xfrm>
        </p:spPr>
      </p:pic>
    </p:spTree>
  </p:cSld>
  <p:clrMapOvr>
    <a:masterClrMapping/>
  </p:clrMapOvr>
  <p:transition spd="slow" advClick="0" advTm="8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796" decel="100000" fill="hold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1796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796" decel="100000" fill="hold"/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796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3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5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ES" b="1" dirty="0" smtClean="0">
                <a:ln>
                  <a:noFill/>
                </a:ln>
                <a:effectLst/>
                <a:latin typeface="Comic Sans MS" pitchFamily="66" charset="0"/>
              </a:rPr>
              <a:t>Queso de La Peral:ref-07</a:t>
            </a:r>
            <a:endParaRPr lang="es-ES" dirty="0" smtClean="0">
              <a:ln>
                <a:noFill/>
              </a:ln>
              <a:effectLst/>
            </a:endParaRPr>
          </a:p>
        </p:txBody>
      </p:sp>
      <p:sp>
        <p:nvSpPr>
          <p:cNvPr id="46087" name="Rectangle 7"/>
          <p:cNvSpPr>
            <a:spLocks noGrp="1"/>
          </p:cNvSpPr>
          <p:nvPr>
            <p:ph sz="half" idx="4294967295"/>
          </p:nvPr>
        </p:nvSpPr>
        <p:spPr>
          <a:xfrm>
            <a:off x="4648200" y="1882775"/>
            <a:ext cx="4038600" cy="4572000"/>
          </a:xfrm>
        </p:spPr>
        <p:txBody>
          <a:bodyPr/>
          <a:lstStyle/>
          <a:p>
            <a:r>
              <a:rPr lang="es-ES" sz="2600" dirty="0" smtClean="0"/>
              <a:t>Procedencia: Illas. </a:t>
            </a:r>
          </a:p>
          <a:p>
            <a:r>
              <a:rPr lang="es-ES" sz="2600" dirty="0" smtClean="0"/>
              <a:t>Peso: 450 gr. </a:t>
            </a:r>
          </a:p>
          <a:p>
            <a:r>
              <a:rPr lang="es-ES" sz="2600" dirty="0" smtClean="0"/>
              <a:t>Muy singular. </a:t>
            </a:r>
          </a:p>
          <a:p>
            <a:r>
              <a:rPr lang="es-ES" sz="2600" dirty="0" smtClean="0"/>
              <a:t>Elaborado en Illas con leche de vaca. Es cremoso y algo veteado, de pasta firme y color blanco.</a:t>
            </a:r>
          </a:p>
          <a:p>
            <a:r>
              <a:rPr lang="es-ES_tradnl" sz="2600" dirty="0" smtClean="0"/>
              <a:t>Precio: 9€</a:t>
            </a:r>
            <a:endParaRPr lang="es-ES" sz="2600" dirty="0" smtClean="0"/>
          </a:p>
          <a:p>
            <a:pPr>
              <a:buFont typeface="Wingdings 2" pitchFamily="18" charset="2"/>
              <a:buNone/>
            </a:pPr>
            <a:endParaRPr lang="es-ES" sz="2600" dirty="0" smtClean="0"/>
          </a:p>
        </p:txBody>
      </p:sp>
      <p:pic>
        <p:nvPicPr>
          <p:cNvPr id="46088" name="Picture 8" descr="Queso%20La%20Peral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2708275"/>
            <a:ext cx="4038600" cy="2693988"/>
          </a:xfrm>
        </p:spPr>
      </p:pic>
    </p:spTree>
  </p:cSld>
  <p:clrMapOvr>
    <a:masterClrMapping/>
  </p:clrMapOvr>
  <p:transition spd="slow" advClick="0" advTm="8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694" decel="100000" fill="hold"/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accel="100000" fill="hold">
                                          <p:stCondLst>
                                            <p:cond delay="2694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694" decel="100000" fill="hold"/>
                                        <p:tgtEl>
                                          <p:spTgt spid="4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accel="100000" fill="hold">
                                          <p:stCondLst>
                                            <p:cond delay="2694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46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6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694" decel="100000" fill="hold"/>
                                        <p:tgtEl>
                                          <p:spTgt spid="46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accel="100000" fill="hold">
                                          <p:stCondLst>
                                            <p:cond delay="2694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46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6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694" decel="100000" fill="hold"/>
                                        <p:tgtEl>
                                          <p:spTgt spid="46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" accel="100000" fill="hold">
                                          <p:stCondLst>
                                            <p:cond delay="2694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46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46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694" decel="100000" fill="hold"/>
                                        <p:tgtEl>
                                          <p:spTgt spid="46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" accel="100000" fill="hold">
                                          <p:stCondLst>
                                            <p:cond delay="2694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98" decel="100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  <p:bldP spid="4608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138</TotalTime>
  <Words>193</Words>
  <Application>Microsoft Office PowerPoint</Application>
  <PresentationFormat>Presentación en pantalla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Brío</vt:lpstr>
      <vt:lpstr>Los Dutti</vt:lpstr>
      <vt:lpstr>Queso Afuega´l pitu:ref-01 </vt:lpstr>
      <vt:lpstr>Bonito del norte:ref-02 </vt:lpstr>
      <vt:lpstr>Fabada asturiana:ref-03</vt:lpstr>
      <vt:lpstr>Paté de oricios:ref-04</vt:lpstr>
      <vt:lpstr>Salsa chumichurri:ref-05 </vt:lpstr>
      <vt:lpstr>Llambionaes:ref-06</vt:lpstr>
      <vt:lpstr>Queso de La Peral:ref-07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Dutti</dc:title>
  <dc:creator>Ana María y Axel</dc:creator>
  <cp:lastModifiedBy>Ana María y Axel</cp:lastModifiedBy>
  <cp:revision>9</cp:revision>
  <dcterms:created xsi:type="dcterms:W3CDTF">2010-03-12T11:54:51Z</dcterms:created>
  <dcterms:modified xsi:type="dcterms:W3CDTF">2010-03-15T11:25:04Z</dcterms:modified>
</cp:coreProperties>
</file>